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Разработка нормативно-правовых актов в Непале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Сложный многоступенчатый процесс, реформированный после принятия Конституции 2015 года, которая преобразовала страну в федеративную демократическую республику с трёхуровневой системой управления.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4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Путь к совершенствованию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5205"/>
            <a:ext cx="431244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Система разработки НПА в Непале основана на конституционных принципах федерализма, демократии и верховенства права. Трёхфазная структура обеспечивает тщательное рассмотрение на всех этапах.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Необходимые улучшения: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43669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Усиление общественного участия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85867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Чёткое разграничение полномочий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790968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Принятие закона о законотворчестве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153656" y="2759631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153656" y="3791426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Уровня власти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153656" y="4712732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16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153656" y="5744528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Комитетов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06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Федеральный Парламент Непала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3841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65227"/>
            <a:ext cx="3279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Палата представителей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5564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275 членов: 165 по мажоритарной системе, 110 по пропорциональной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3507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661892"/>
            <a:ext cx="3464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Национальное собрание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15231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59 членов: 56 избираются провинциальными коллегиями, 3 назначаются Президентом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36008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Двухпалатный орган осуществляет законодательную власть по вопросам федерального, провинциального и местного уровней согласно конституционным приложениям.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7260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Три фазы разработки НПА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3098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Предзаконодательная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Выявление необходимости, концептуальная записка, разработка проекта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Законодательная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Внесение в Парламент, обсуждение, голосование в палатах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3042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Постзаконодательная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Утверждение Президентом, публикация, реализация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1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Предзаконодательная фаза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7685"/>
            <a:ext cx="3451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Концептуальная записка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688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Обоснование необходимости закона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739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Ожидаемое воздействие и результаты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790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Описание действующего законодательства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841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Финансовые последствия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87685"/>
            <a:ext cx="3046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Процесс утверждения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6882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Министерство представляет записку Совету министров и Министерству юстиции. После принципиального одобрения начинается разработка законопроекта.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5731"/>
            <a:ext cx="7532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Разработка и финализация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81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53182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2749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Разработка Министерством юстиции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223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Специальные отделы и подразделения составляют законопроект с участием экспертов и гражданского общества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1981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53182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72749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Специальный комитет Совета министров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57223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Детальное обсуждение под председательством министра юстиции с участием генерального прокурора и экспертов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1981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53182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727490"/>
            <a:ext cx="3771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Окончательное одобрение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21790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Совет министров утверждает законопроект, который регистрируется в секретариате Федерального Парламента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Законодательная фаза в Парламенте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90680" y="2054900"/>
            <a:ext cx="22860" cy="5634990"/>
          </a:xfrm>
          <a:prstGeom prst="roundRect">
            <a:avLst>
              <a:gd name="adj" fmla="val 128315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587788" y="2263378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170712" y="205490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243995" y="2091511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368421" y="2122051"/>
            <a:ext cx="300287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Внесение законопроекта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368421" y="2544842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Министром или членом Парламента в любую палату (финансовые — только в Палату представителей)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87788" y="3769876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170712" y="3561398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243995" y="3598009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368421" y="3628549"/>
            <a:ext cx="348519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Концептуальное обсуждение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368421" y="4051340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Распространение среди членов, публичное обсуждение без детального рассмотрения статей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87788" y="5276374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170712" y="506789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243995" y="510450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368421" y="5135047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Внесение поправок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368421" y="5557838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72 часа для предложений, постатейное обсуждение в секторальных комитетах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587788" y="6782872"/>
            <a:ext cx="586621" cy="22860"/>
          </a:xfrm>
          <a:prstGeom prst="roundRect">
            <a:avLst>
              <a:gd name="adj" fmla="val 128315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6170712" y="6574393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6243995" y="661100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368421" y="6641544"/>
            <a:ext cx="275201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Голосование в палатах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368421" y="7064335"/>
            <a:ext cx="657760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Принятие обеими палатами или преодоление разногласий большинством голосов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5337096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Ключевые институты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616988"/>
            <a:ext cx="4226600" cy="4226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661" y="6048851"/>
            <a:ext cx="4226600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Комиссия по правовым вопросам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8661" y="6813709"/>
            <a:ext cx="4226600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 членов. Разработка законопроектов, кодификация, изучение устаревших законов, консультации с общественностью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41" y="1616988"/>
            <a:ext cx="4226600" cy="4226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1841" y="6048851"/>
            <a:ext cx="298001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Министерство юстиции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01841" y="6492835"/>
            <a:ext cx="4226600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Центральная роль в разработке НПА. 2 отдела и 5 подразделений для составления актов и правил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020" y="1616988"/>
            <a:ext cx="4226600" cy="42266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5020" y="6048851"/>
            <a:ext cx="323885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Парламентские комитеты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5020" y="6492835"/>
            <a:ext cx="4226600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16 тематических комитетов. Детальное обсуждение, поправки, заключительные отчёты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7539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Постзаконодательная фаза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792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Утверждение Президентом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Спикер удостоверяет законопроект и представляет Президенту для подтверждения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Публикация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Закон публикуется в Nepal Gazette и вступает в силу с указанной даты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Реализация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Разработка правил и процедур, создание структурных механизмов для исполнения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Мониторинг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Парламентские комитеты осуществляют надзор за работой правительства и достижением целей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520303"/>
            <a:ext cx="5150763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Современные вызовы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39553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9F6F0"/>
          </a:solidFill>
          <a:ln w="22860">
            <a:solidFill>
              <a:srgbClr val="D3C5B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485" y="1395532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942975" y="1607582"/>
            <a:ext cx="288071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Влияние групп давления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975" y="201668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Вторжение в законодательные полномочия Парламента, искажение процесса принятия решений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2345" y="3023235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9F6F0"/>
          </a:solidFill>
          <a:ln w="22860">
            <a:solidFill>
              <a:srgbClr val="DECEB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485" y="3023235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DECEBB"/>
          </a:solidFill>
          <a:ln/>
        </p:spPr>
      </p:sp>
      <p:sp>
        <p:nvSpPr>
          <p:cNvPr id="10" name="Text 7"/>
          <p:cNvSpPr/>
          <p:nvPr/>
        </p:nvSpPr>
        <p:spPr>
          <a:xfrm>
            <a:off x="942975" y="3235285"/>
            <a:ext cx="347341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Недостаточные консультации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975" y="3644384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Разработка без участия заинтересованных сторон приводит к протестам и требованиям пересмотра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2345" y="4650938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9F6F0"/>
          </a:solidFill>
          <a:ln w="22860">
            <a:solidFill>
              <a:srgbClr val="D3C5B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9485" y="4650938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942975" y="4862989"/>
            <a:ext cx="282642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Конфликты юрисдикции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975" y="5272088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Нечёткое разграничение полномочий между федеральным, провинциальным и местным уровнями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345" y="627864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9F6F0"/>
          </a:solidFill>
          <a:ln w="22860">
            <a:solidFill>
              <a:srgbClr val="DECEB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9485" y="6278642"/>
            <a:ext cx="91440" cy="1438513"/>
          </a:xfrm>
          <a:prstGeom prst="roundRect">
            <a:avLst>
              <a:gd name="adj" fmla="val 31044"/>
            </a:avLst>
          </a:prstGeom>
          <a:solidFill>
            <a:srgbClr val="DECEBB"/>
          </a:solidFill>
          <a:ln/>
        </p:spPr>
      </p:sp>
      <p:sp>
        <p:nvSpPr>
          <p:cNvPr id="18" name="Text 15"/>
          <p:cNvSpPr/>
          <p:nvPr/>
        </p:nvSpPr>
        <p:spPr>
          <a:xfrm>
            <a:off x="942975" y="6490692"/>
            <a:ext cx="32418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Отсутствие базового закона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975" y="689979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 принят специальный закон о разработке законов для обеспечения единообразия и качества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2025-10-27T04:29:30Z</dcterms:created>
  <dcterms:modified xsi:type="dcterms:W3CDTF">2025-10-27T04:29:30Z</dcterms:modified>
</cp:coreProperties>
</file>